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82" r:id="rId4"/>
    <p:sldId id="283" r:id="rId5"/>
    <p:sldId id="284" r:id="rId6"/>
    <p:sldId id="285" r:id="rId7"/>
    <p:sldId id="287" r:id="rId8"/>
    <p:sldId id="274" r:id="rId9"/>
    <p:sldId id="288" r:id="rId10"/>
    <p:sldId id="289" r:id="rId11"/>
    <p:sldId id="290" r:id="rId12"/>
    <p:sldId id="265" r:id="rId13"/>
    <p:sldId id="266" r:id="rId14"/>
    <p:sldId id="269" r:id="rId15"/>
    <p:sldId id="270" r:id="rId16"/>
    <p:sldId id="261" r:id="rId17"/>
    <p:sldId id="258" r:id="rId18"/>
    <p:sldId id="259" r:id="rId19"/>
    <p:sldId id="291" r:id="rId20"/>
    <p:sldId id="292" r:id="rId21"/>
    <p:sldId id="271" r:id="rId22"/>
    <p:sldId id="272" r:id="rId23"/>
    <p:sldId id="278" r:id="rId24"/>
    <p:sldId id="279" r:id="rId25"/>
    <p:sldId id="293" r:id="rId26"/>
    <p:sldId id="294" r:id="rId27"/>
    <p:sldId id="295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95260E-7EE6-4493-8EA8-9A42E3EFB1BF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DB822E-E66C-4CAC-B281-616539E96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Unit Circle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/>
              <a:t>Objective: memorize the Unit Circle, convert from radians to degrees and vice versa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What is the Unit Circle and how is it used?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4572000"/>
          </a:xfrm>
        </p:spPr>
        <p:txBody>
          <a:bodyPr/>
          <a:lstStyle/>
          <a:p>
            <a:r>
              <a:rPr lang="en-US" dirty="0" smtClean="0"/>
              <a:t>A full rotation around a circle totals </a:t>
            </a:r>
            <a:r>
              <a:rPr lang="en-US" b="1" dirty="0" smtClean="0"/>
              <a:t>360</a:t>
            </a:r>
            <a:r>
              <a:rPr lang="en-US" b="1" dirty="0" smtClean="0">
                <a:latin typeface="Calibri"/>
              </a:rPr>
              <a:t>° </a:t>
            </a:r>
            <a:r>
              <a:rPr lang="en-US" dirty="0" smtClean="0"/>
              <a:t>degrees, which is the same as </a:t>
            </a:r>
            <a:r>
              <a:rPr lang="en-US" b="1" dirty="0" smtClean="0"/>
              <a:t>2</a:t>
            </a:r>
            <a:r>
              <a:rPr lang="en-US" b="1" dirty="0" smtClean="0">
                <a:latin typeface="Calibri"/>
              </a:rPr>
              <a:t>∏</a:t>
            </a:r>
            <a:r>
              <a:rPr lang="en-US" b="1" dirty="0" smtClean="0"/>
              <a:t> </a:t>
            </a:r>
            <a:r>
              <a:rPr lang="en-US" dirty="0" smtClean="0"/>
              <a:t>radians.</a:t>
            </a:r>
          </a:p>
          <a:p>
            <a:endParaRPr lang="en-US" dirty="0"/>
          </a:p>
        </p:txBody>
      </p:sp>
      <p:pic>
        <p:nvPicPr>
          <p:cNvPr id="4" name="Picture 2" descr="http://literacy.purduecal.edu/STUDENT/mrrieste/initial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87297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400800" cy="648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654864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6172200" cy="626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477000" cy="649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4495800" y="304800"/>
            <a:ext cx="0" cy="60198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66800" y="3048000"/>
            <a:ext cx="6858000" cy="0"/>
          </a:xfrm>
          <a:prstGeom prst="straightConnector1">
            <a:avLst/>
          </a:prstGeom>
          <a:ln w="571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57400" y="762000"/>
            <a:ext cx="4876800" cy="472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495800" y="1752600"/>
            <a:ext cx="1981200" cy="1295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477000" y="1752600"/>
            <a:ext cx="0" cy="129540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3048000"/>
            <a:ext cx="1905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800" y="2667000"/>
            <a:ext cx="71365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30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°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990600"/>
            <a:ext cx="962025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4648200" y="304800"/>
            <a:ext cx="0" cy="58674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600200" y="3276600"/>
            <a:ext cx="6248400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4648200" y="2133600"/>
            <a:ext cx="2362200" cy="1143000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648200" y="1295400"/>
            <a:ext cx="1828800" cy="1981200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4648200" y="838200"/>
            <a:ext cx="1371600" cy="2438400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4648200" y="457200"/>
            <a:ext cx="381000" cy="2819400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4724400" y="685800"/>
            <a:ext cx="762000" cy="2590800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H="1">
            <a:off x="4267200" y="457200"/>
            <a:ext cx="381000" cy="2819400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flipH="1">
            <a:off x="2286000" y="2133600"/>
            <a:ext cx="2362200" cy="1143000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flipH="1">
            <a:off x="2971800" y="1295400"/>
            <a:ext cx="1676400" cy="1981200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flipH="1">
            <a:off x="3581400" y="838200"/>
            <a:ext cx="1143000" cy="2438400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WIw6Qh3oT_w/RcqCKXVcPzI/AAAAAAAAACA/Yo9so482Bp0/s1600/CIRCLE%2BRADIANS.jpg"/>
          <p:cNvPicPr>
            <a:picLocks noChangeAspect="1" noChangeArrowheads="1"/>
          </p:cNvPicPr>
          <p:nvPr/>
        </p:nvPicPr>
        <p:blipFill>
          <a:blip r:embed="rId2" cstate="print"/>
          <a:srcRect t="4357"/>
          <a:stretch>
            <a:fillRect/>
          </a:stretch>
        </p:blipFill>
        <p:spPr bwMode="auto">
          <a:xfrm>
            <a:off x="1219200" y="381000"/>
            <a:ext cx="67818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6073808"/>
          </a:xfrm>
        </p:spPr>
        <p:txBody>
          <a:bodyPr/>
          <a:lstStyle/>
          <a:p>
            <a:r>
              <a:rPr lang="en-US" dirty="0" smtClean="0"/>
              <a:t>The symbol used for an unknown angle is called </a:t>
            </a:r>
            <a:r>
              <a:rPr lang="en-US" b="1" u="sng" dirty="0" smtClean="0"/>
              <a:t>THETA</a:t>
            </a:r>
            <a:r>
              <a:rPr lang="en-US" dirty="0" smtClean="0"/>
              <a:t> it looks like this: </a:t>
            </a:r>
            <a:r>
              <a:rPr lang="en-US" b="1" dirty="0" smtClean="0"/>
              <a:t>Ѳ</a:t>
            </a:r>
          </a:p>
          <a:p>
            <a:endParaRPr lang="en-US" dirty="0" smtClean="0"/>
          </a:p>
          <a:p>
            <a:r>
              <a:rPr lang="en-US" dirty="0" smtClean="0"/>
              <a:t>Instead of creating a </a:t>
            </a:r>
            <a:r>
              <a:rPr lang="en-US" b="1" u="sng" dirty="0" smtClean="0"/>
              <a:t>RIGHT TRIANGLE </a:t>
            </a:r>
            <a:r>
              <a:rPr lang="en-US" dirty="0" smtClean="0"/>
              <a:t>and doing “SOHCAHTOA” to find the sine, cosine or tangent, you can use the unit circle to look up the values quickly.   Just remember that 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3600" b="1" dirty="0" err="1" smtClean="0"/>
              <a:t>cos</a:t>
            </a:r>
            <a:r>
              <a:rPr lang="en-US" sz="3600" b="1" dirty="0" smtClean="0"/>
              <a:t>(Ѳ) =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3600" b="1" dirty="0" smtClean="0"/>
              <a:t>   and sine(Ѳ) =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7200"/>
            <a:ext cx="920458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8546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periodic function is a function that repeats a pattern of </a:t>
            </a:r>
            <a:r>
              <a:rPr lang="en-US" b="1" u="sng" dirty="0" smtClean="0"/>
              <a:t>Y-VALUES</a:t>
            </a:r>
            <a:r>
              <a:rPr lang="en-US" dirty="0" smtClean="0"/>
              <a:t> (or outputs) at regular intervals. </a:t>
            </a:r>
          </a:p>
          <a:p>
            <a:endParaRPr lang="en-US" dirty="0" smtClean="0"/>
          </a:p>
          <a:p>
            <a:r>
              <a:rPr lang="en-US" dirty="0" smtClean="0"/>
              <a:t>One complete pattern is a </a:t>
            </a:r>
            <a:r>
              <a:rPr lang="en-US" b="1" u="sng" dirty="0" smtClean="0"/>
              <a:t>CYCLE</a:t>
            </a:r>
            <a:r>
              <a:rPr lang="en-US" dirty="0" smtClean="0"/>
              <a:t>. A cycle may begin at any point on the graph of a function. </a:t>
            </a:r>
          </a:p>
          <a:p>
            <a:endParaRPr lang="en-US" dirty="0" smtClean="0"/>
          </a:p>
          <a:p>
            <a:r>
              <a:rPr lang="en-US" dirty="0" smtClean="0"/>
              <a:t>The time it takes for a cycle to repeat is called the </a:t>
            </a:r>
            <a:r>
              <a:rPr lang="en-US" b="1" u="sng" dirty="0" smtClean="0"/>
              <a:t>PERIOD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59737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Positive Angles: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Negative: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7893" t="10526" r="28525" b="57895"/>
          <a:stretch>
            <a:fillRect/>
          </a:stretch>
        </p:blipFill>
        <p:spPr bwMode="auto">
          <a:xfrm>
            <a:off x="3352800" y="0"/>
            <a:ext cx="381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5326" t="50000" r="28525" b="18421"/>
          <a:stretch>
            <a:fillRect/>
          </a:stretch>
        </p:blipFill>
        <p:spPr bwMode="auto">
          <a:xfrm>
            <a:off x="2590800" y="16764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6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3200400"/>
            <a:ext cx="0" cy="2667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600" y="4343400"/>
            <a:ext cx="32766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9800" y="4343400"/>
            <a:ext cx="9906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24000" y="4343400"/>
            <a:ext cx="685800" cy="6096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81800" y="3276600"/>
            <a:ext cx="0" cy="2667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81600" y="4419600"/>
            <a:ext cx="32766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81800" y="4419600"/>
            <a:ext cx="9906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96000" y="4419600"/>
            <a:ext cx="685800" cy="6096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regentsprep.org/Regents/math/algtrig/ATT3/cotermin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313944" cy="5048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using your Unit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cos</a:t>
            </a:r>
            <a:r>
              <a:rPr lang="en-US" dirty="0" smtClean="0"/>
              <a:t>(45°)</a:t>
            </a:r>
          </a:p>
          <a:p>
            <a:pPr lvl="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sin(120°)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r>
              <a:rPr lang="en-US" dirty="0" err="1" smtClean="0"/>
              <a:t>cos</a:t>
            </a:r>
            <a:r>
              <a:rPr lang="en-US" dirty="0" smtClean="0"/>
              <a:t>(180°) 	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616136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tangent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Divide</a:t>
            </a:r>
            <a:r>
              <a:rPr lang="en-US" dirty="0" smtClean="0"/>
              <a:t> the coordinates (</a:t>
            </a:r>
            <a:r>
              <a:rPr lang="en-US" b="1" dirty="0" smtClean="0"/>
              <a:t>y</a:t>
            </a:r>
            <a:r>
              <a:rPr lang="en-US" dirty="0" smtClean="0"/>
              <a:t> on top)</a:t>
            </a:r>
          </a:p>
          <a:p>
            <a:endParaRPr lang="en-US" dirty="0" smtClean="0"/>
          </a:p>
          <a:p>
            <a:r>
              <a:rPr lang="en-US" dirty="0" smtClean="0"/>
              <a:t>Dividing fractions:  “Keep, Change, Flip”</a:t>
            </a:r>
            <a:endParaRPr 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733800"/>
            <a:ext cx="685800" cy="2293144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819400" y="46482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715000" y="46482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4365" y="4191000"/>
            <a:ext cx="1027387" cy="1295400"/>
          </a:xfrm>
          <a:prstGeom prst="rect">
            <a:avLst/>
          </a:prstGeom>
          <a:noFill/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4191000"/>
            <a:ext cx="676275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tan(315°) 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85800"/>
            <a:ext cx="616136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91938"/>
            <a:ext cx="2286000" cy="104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201871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00400"/>
            <a:ext cx="216592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724400"/>
            <a:ext cx="225446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685800"/>
            <a:ext cx="616136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540578" cy="14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2949286" cy="103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196936" cy="92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00600"/>
            <a:ext cx="303934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5901" y="609600"/>
            <a:ext cx="60780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7742"/>
          <a:stretch>
            <a:fillRect/>
          </a:stretch>
        </p:blipFill>
        <p:spPr bwMode="auto">
          <a:xfrm>
            <a:off x="1447800" y="381000"/>
            <a:ext cx="6149163" cy="600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amplitude of a periodic function measures the amount of </a:t>
            </a:r>
            <a:r>
              <a:rPr lang="en-US" b="1" u="sng" dirty="0" smtClean="0"/>
              <a:t>VARIATION</a:t>
            </a:r>
            <a:r>
              <a:rPr lang="en-US" dirty="0" smtClean="0"/>
              <a:t> (up and down) in the function values.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amplitude can be found using the formula: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724400"/>
            <a:ext cx="21515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62179" t="59231" r="13943" b="28461"/>
          <a:stretch/>
        </p:blipFill>
        <p:spPr bwMode="auto">
          <a:xfrm>
            <a:off x="0" y="1524000"/>
            <a:ext cx="914400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43269" t="51794" r="41199" b="37180"/>
          <a:stretch/>
        </p:blipFill>
        <p:spPr bwMode="auto">
          <a:xfrm>
            <a:off x="838200" y="381000"/>
            <a:ext cx="754380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 cstate="print"/>
          <a:srcRect l="62837" t="51794" r="21795" b="37180"/>
          <a:stretch/>
        </p:blipFill>
        <p:spPr bwMode="auto">
          <a:xfrm>
            <a:off x="838200" y="3657600"/>
            <a:ext cx="7467600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degree is the amount of </a:t>
            </a:r>
            <a:r>
              <a:rPr lang="en-US" sz="3200" b="1" u="sng" dirty="0" smtClean="0"/>
              <a:t>rotation</a:t>
            </a:r>
            <a:r>
              <a:rPr lang="en-US" sz="3200" dirty="0" smtClean="0"/>
              <a:t> around a circle (used in geometry and real-world applications)</a:t>
            </a:r>
          </a:p>
          <a:p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b="1" dirty="0" smtClean="0"/>
              <a:t>radian </a:t>
            </a:r>
            <a:r>
              <a:rPr lang="en-US" sz="3200" dirty="0" smtClean="0"/>
              <a:t>is the measure of the </a:t>
            </a:r>
            <a:r>
              <a:rPr lang="en-US" sz="3200" b="1" u="sng" dirty="0" smtClean="0"/>
              <a:t>arc</a:t>
            </a:r>
            <a:r>
              <a:rPr lang="en-US" sz="3200" dirty="0" smtClean="0"/>
              <a:t>.  </a:t>
            </a:r>
          </a:p>
          <a:p>
            <a:pPr>
              <a:buNone/>
            </a:pPr>
            <a:r>
              <a:rPr lang="en-US" sz="3200" dirty="0" smtClean="0"/>
              <a:t>    (Think: circumference =             )  </a:t>
            </a:r>
          </a:p>
          <a:p>
            <a:pPr>
              <a:buNone/>
            </a:pPr>
            <a:r>
              <a:rPr lang="en-US" sz="3200" dirty="0" smtClean="0"/>
              <a:t>    You can switch between using degrees and radians.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Radians vs. Degrees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54" t="-12500"/>
          <a:stretch>
            <a:fillRect/>
          </a:stretch>
        </p:blipFill>
        <p:spPr bwMode="auto">
          <a:xfrm>
            <a:off x="5410200" y="4419600"/>
            <a:ext cx="1143000" cy="832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39903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Degrees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 Radians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4000" dirty="0" smtClean="0"/>
              <a:t>Divide by 180</a:t>
            </a:r>
            <a:r>
              <a:rPr lang="en-US" sz="4000" dirty="0" smtClean="0">
                <a:latin typeface="Calibri"/>
              </a:rPr>
              <a:t> (multiply by     )</a:t>
            </a:r>
          </a:p>
          <a:p>
            <a:pPr>
              <a:buNone/>
            </a:pPr>
            <a:endParaRPr lang="en-US" dirty="0" smtClean="0">
              <a:latin typeface="Calibri"/>
            </a:endParaRPr>
          </a:p>
          <a:p>
            <a:pPr>
              <a:buNone/>
            </a:pPr>
            <a:endParaRPr lang="en-US" dirty="0" smtClean="0">
              <a:latin typeface="Calibri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Radians → Degrees</a:t>
            </a:r>
          </a:p>
          <a:p>
            <a:r>
              <a:rPr lang="en-US" sz="4000" dirty="0" smtClean="0">
                <a:latin typeface="Calibri"/>
              </a:rPr>
              <a:t>Multiply by 180 (divide by     )  </a:t>
            </a:r>
            <a:endParaRPr lang="en-US" sz="4000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561975" cy="1076325"/>
          </a:xfrm>
          <a:prstGeom prst="rect">
            <a:avLst/>
          </a:prstGeom>
          <a:noFill/>
        </p:spPr>
      </p:pic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143000"/>
            <a:ext cx="409575" cy="784440"/>
          </a:xfrm>
          <a:prstGeom prst="rect">
            <a:avLst/>
          </a:prstGeom>
          <a:noFill/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733800"/>
            <a:ext cx="409575" cy="784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6073808"/>
          </a:xfrm>
        </p:spPr>
        <p:txBody>
          <a:bodyPr/>
          <a:lstStyle/>
          <a:p>
            <a:r>
              <a:rPr lang="en-US" b="1" dirty="0" smtClean="0"/>
              <a:t>Note:  </a:t>
            </a:r>
            <a:r>
              <a:rPr lang="en-US" dirty="0" smtClean="0"/>
              <a:t>Radians must always be in </a:t>
            </a:r>
            <a:r>
              <a:rPr lang="en-US" b="1" dirty="0" smtClean="0"/>
              <a:t>“pi” </a:t>
            </a:r>
            <a:r>
              <a:rPr lang="en-US" dirty="0" smtClean="0"/>
              <a:t>form.  Degrees must always be in </a:t>
            </a:r>
            <a:r>
              <a:rPr lang="en-US" b="1" dirty="0" smtClean="0"/>
              <a:t>“decimal” </a:t>
            </a:r>
            <a:r>
              <a:rPr lang="en-US" dirty="0" smtClean="0"/>
              <a:t>form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524000"/>
          <a:ext cx="9144000" cy="5181600"/>
        </p:xfrm>
        <a:graphic>
          <a:graphicData uri="http://schemas.openxmlformats.org/drawingml/2006/table">
            <a:tbl>
              <a:tblPr/>
              <a:tblGrid>
                <a:gridCol w="1752600"/>
                <a:gridCol w="1358918"/>
                <a:gridCol w="3625352"/>
                <a:gridCol w="2407130"/>
              </a:tblGrid>
              <a:tr h="5085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71875" algn="l"/>
                        </a:tabLs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Convert from…</a:t>
                      </a:r>
                      <a:endParaRPr 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71875" algn="l"/>
                        </a:tabLst>
                      </a:pPr>
                      <a:r>
                        <a:rPr lang="en-US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To…</a:t>
                      </a:r>
                      <a:endParaRPr lang="en-US" sz="28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71875" algn="l"/>
                        </a:tabLst>
                      </a:pPr>
                      <a:r>
                        <a:rPr lang="en-US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Formula</a:t>
                      </a:r>
                      <a:endParaRPr lang="en-US" sz="28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71875" algn="l"/>
                        </a:tabLst>
                      </a:pPr>
                      <a:r>
                        <a:rPr lang="en-US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Answer</a:t>
                      </a:r>
                      <a:endParaRPr lang="en-US" sz="28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457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90°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Radians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05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975" algn="l"/>
                          <a:tab pos="565785" algn="ctr"/>
                        </a:tabLs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            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radians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Degrees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92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200°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Radians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285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          radians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Degrees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31" marR="58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76600"/>
            <a:ext cx="476250" cy="9144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715000"/>
            <a:ext cx="450850" cy="865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349</Words>
  <Application>Microsoft Office PowerPoint</Application>
  <PresentationFormat>On-screen Show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Verve</vt:lpstr>
      <vt:lpstr>Origin</vt:lpstr>
      <vt:lpstr>The Unit Circle</vt:lpstr>
      <vt:lpstr>Periodic Functions</vt:lpstr>
      <vt:lpstr>Amplitude</vt:lpstr>
      <vt:lpstr>Example</vt:lpstr>
      <vt:lpstr>Slide 5</vt:lpstr>
      <vt:lpstr>Radians vs. Degrees</vt:lpstr>
      <vt:lpstr>Degrees → Radians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Evaluate using your Unit Circle</vt:lpstr>
      <vt:lpstr>Finding tangent</vt:lpstr>
      <vt:lpstr>Slide 24</vt:lpstr>
      <vt:lpstr>Slide 25</vt:lpstr>
      <vt:lpstr>Slide 26</vt:lpstr>
      <vt:lpstr>Slide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 Circle</dc:title>
  <dc:creator>Adrienne</dc:creator>
  <cp:lastModifiedBy>elvira.an</cp:lastModifiedBy>
  <cp:revision>9</cp:revision>
  <dcterms:created xsi:type="dcterms:W3CDTF">2014-12-14T21:39:38Z</dcterms:created>
  <dcterms:modified xsi:type="dcterms:W3CDTF">2015-04-29T14:03:08Z</dcterms:modified>
</cp:coreProperties>
</file>