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85" r:id="rId5"/>
    <p:sldId id="286" r:id="rId6"/>
    <p:sldId id="287" r:id="rId7"/>
    <p:sldId id="268" r:id="rId8"/>
    <p:sldId id="271" r:id="rId9"/>
    <p:sldId id="270" r:id="rId10"/>
    <p:sldId id="272" r:id="rId11"/>
    <p:sldId id="273" r:id="rId12"/>
    <p:sldId id="274" r:id="rId13"/>
    <p:sldId id="275" r:id="rId14"/>
    <p:sldId id="276" r:id="rId15"/>
    <p:sldId id="258" r:id="rId16"/>
    <p:sldId id="260" r:id="rId17"/>
    <p:sldId id="282" r:id="rId18"/>
    <p:sldId id="283" r:id="rId19"/>
    <p:sldId id="278" r:id="rId20"/>
    <p:sldId id="279" r:id="rId21"/>
    <p:sldId id="280" r:id="rId22"/>
    <p:sldId id="281" r:id="rId23"/>
    <p:sldId id="288" r:id="rId24"/>
    <p:sldId id="290" r:id="rId25"/>
    <p:sldId id="289" r:id="rId26"/>
    <p:sldId id="291" r:id="rId27"/>
    <p:sldId id="292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FC69FD-D78F-4134-AA3F-E4CA56A5611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77B4EA-786F-41A4-8B35-54F9425C6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57400"/>
          </a:xfrm>
        </p:spPr>
        <p:txBody>
          <a:bodyPr/>
          <a:lstStyle/>
          <a:p>
            <a:r>
              <a:rPr lang="en-US" dirty="0" smtClean="0"/>
              <a:t>Holes &amp; asymptotes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895600"/>
            <a:ext cx="6400800" cy="308953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EQ: How does dividing by zero affect the graph of a function?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/>
          <a:lstStyle/>
          <a:p>
            <a:r>
              <a:rPr lang="en-US" b="1" dirty="0" smtClean="0"/>
              <a:t>Vertical Asymptotes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4937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X-values where the </a:t>
            </a:r>
            <a:r>
              <a:rPr lang="en-US" sz="3200" b="1" dirty="0" smtClean="0"/>
              <a:t>denominator = zero </a:t>
            </a:r>
          </a:p>
          <a:p>
            <a:pPr>
              <a:buNone/>
            </a:pPr>
            <a:r>
              <a:rPr lang="en-US" sz="3200" dirty="0" smtClean="0"/>
              <a:t>   and the </a:t>
            </a:r>
            <a:r>
              <a:rPr lang="en-US" sz="3200" b="1" dirty="0" smtClean="0"/>
              <a:t>factors do not cancel out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Ex 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667000"/>
            <a:ext cx="2095500" cy="8382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239000" cy="746760"/>
          </a:xfrm>
        </p:spPr>
        <p:txBody>
          <a:bodyPr/>
          <a:lstStyle/>
          <a:p>
            <a:r>
              <a:rPr lang="en-US" dirty="0" smtClean="0"/>
              <a:t>Finding holes &amp; 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553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Method 1: </a:t>
            </a:r>
            <a:r>
              <a:rPr lang="en-US" sz="3200" dirty="0" smtClean="0"/>
              <a:t>Factor, set denominator equal to zero and solve.</a:t>
            </a:r>
          </a:p>
          <a:p>
            <a:endParaRPr lang="en-US" sz="2800" dirty="0" smtClean="0"/>
          </a:p>
          <a:p>
            <a:r>
              <a:rPr lang="en-US" sz="2800" b="1" dirty="0" smtClean="0"/>
              <a:t>Method 2: </a:t>
            </a:r>
            <a:r>
              <a:rPr lang="en-US" sz="3200" dirty="0" smtClean="0"/>
              <a:t>Use the table to find the “error”.</a:t>
            </a:r>
          </a:p>
          <a:p>
            <a:endParaRPr lang="en-US" sz="2800" dirty="0" smtClean="0"/>
          </a:p>
          <a:p>
            <a:r>
              <a:rPr lang="en-US" sz="2800" b="1" dirty="0" smtClean="0"/>
              <a:t>Method 3: </a:t>
            </a:r>
            <a:r>
              <a:rPr lang="en-US" sz="3200" dirty="0" smtClean="0"/>
              <a:t>Identify transformations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1: Factor, Solve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338"/>
          <a:stretch>
            <a:fillRect/>
          </a:stretch>
        </p:blipFill>
        <p:spPr bwMode="auto">
          <a:xfrm>
            <a:off x="381000" y="1752600"/>
            <a:ext cx="322925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2: table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338"/>
          <a:stretch>
            <a:fillRect/>
          </a:stretch>
        </p:blipFill>
        <p:spPr bwMode="auto">
          <a:xfrm>
            <a:off x="381000" y="1752600"/>
            <a:ext cx="322925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3: transformations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0699"/>
          <a:stretch>
            <a:fillRect/>
          </a:stretch>
        </p:blipFill>
        <p:spPr bwMode="auto">
          <a:xfrm>
            <a:off x="533400" y="1828800"/>
            <a:ext cx="262743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7391400" cy="264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761070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676400"/>
            <a:ext cx="4280290" cy="42672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81000"/>
            <a:ext cx="2590800" cy="1132275"/>
          </a:xfrm>
          <a:prstGeom prst="rect">
            <a:avLst/>
          </a:prstGeom>
          <a:noFill/>
        </p:spPr>
      </p:pic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5181600" y="6858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609600"/>
            <a:ext cx="2899833" cy="7620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4433157" cy="4419600"/>
          </a:xfrm>
          <a:prstGeom prst="rect">
            <a:avLst/>
          </a:prstGeom>
          <a:noFill/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5181600" y="6858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858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295400" y="381000"/>
          <a:ext cx="3114675" cy="1143000"/>
        </p:xfrm>
        <a:graphic>
          <a:graphicData uri="http://schemas.openxmlformats.org/presentationml/2006/ole">
            <p:oleObj spid="_x0000_s40961" name="Equation" r:id="rId3" imgW="1180588" imgH="431613" progId="Equation.3">
              <p:embed/>
            </p:oleObj>
          </a:graphicData>
        </a:graphic>
      </p:graphicFrame>
      <p:pic>
        <p:nvPicPr>
          <p:cNvPr id="6" name="Picture 5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828800"/>
            <a:ext cx="4433157" cy="4419600"/>
          </a:xfrm>
          <a:prstGeom prst="rect">
            <a:avLst/>
          </a:prstGeom>
          <a:noFill/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181600" y="6858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4433157" cy="441960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81000"/>
            <a:ext cx="3092669" cy="838200"/>
          </a:xfrm>
          <a:prstGeom prst="rect">
            <a:avLst/>
          </a:prstGeom>
          <a:noFill/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57800" y="5334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762000"/>
          </a:xfrm>
        </p:spPr>
        <p:txBody>
          <a:bodyPr/>
          <a:lstStyle/>
          <a:p>
            <a:r>
              <a:rPr lang="en-US" dirty="0" smtClean="0"/>
              <a:t>Think about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4676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group of people rent a bus for a day. The </a:t>
            </a:r>
          </a:p>
          <a:p>
            <a:pPr>
              <a:buNone/>
            </a:pPr>
            <a:r>
              <a:rPr lang="en-US" sz="2800" dirty="0" smtClean="0"/>
              <a:t>total cost of the bus is shared equally among </a:t>
            </a:r>
          </a:p>
          <a:p>
            <a:pPr>
              <a:buNone/>
            </a:pPr>
            <a:r>
              <a:rPr lang="en-US" sz="2800" dirty="0" smtClean="0"/>
              <a:t>the passengers.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i="1" dirty="0" smtClean="0"/>
              <a:t>x = the number of passengers.</a:t>
            </a:r>
          </a:p>
          <a:p>
            <a:r>
              <a:rPr lang="en-US" sz="2800" i="1" dirty="0" smtClean="0"/>
              <a:t>y = the cost for each passenger in dollars.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81000"/>
            <a:ext cx="2971800" cy="1168908"/>
          </a:xfrm>
          <a:prstGeom prst="rect">
            <a:avLst/>
          </a:prstGeom>
          <a:noFill/>
        </p:spPr>
      </p:pic>
      <p:pic>
        <p:nvPicPr>
          <p:cNvPr id="6" name="Picture 5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52600"/>
            <a:ext cx="4433157" cy="4419600"/>
          </a:xfrm>
          <a:prstGeom prst="rect">
            <a:avLst/>
          </a:prstGeom>
          <a:noFill/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181600" y="6858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57200"/>
            <a:ext cx="3267403" cy="1002695"/>
          </a:xfrm>
          <a:prstGeom prst="rect">
            <a:avLst/>
          </a:prstGeom>
          <a:noFill/>
        </p:spPr>
      </p:pic>
      <p:pic>
        <p:nvPicPr>
          <p:cNvPr id="6" name="Picture 5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4433157" cy="4419600"/>
          </a:xfrm>
          <a:prstGeom prst="rect">
            <a:avLst/>
          </a:prstGeom>
          <a:noFill/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181600" y="6858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6.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www.mpsaz.org/jefferson/staff/tepeterson/math/math_glossary/images/coordinate.plane.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4433157" cy="4419600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57200"/>
            <a:ext cx="3137263" cy="8382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181600" y="685800"/>
            <a:ext cx="2971800" cy="548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Hole(s):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Asymptotes: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Domain: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858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7.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a rational function that has..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point of discontinuity (hole) at x=3 and a vertical asymptote at x=-2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point of discontinuity at        and a vertical asymptote at x=-6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a rational function that has..</a:t>
            </a:r>
            <a:endParaRPr lang="en-US" sz="3200" dirty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523999"/>
            <a:ext cx="838200" cy="862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point of discontinuity at x=- 1 and x=4 and a vertical asymptote at x=2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a rational function that has..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point of discontinuity at x=8 and a vertical asymptote at x=-2 and x=3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a rational function that has..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No points of discontinuity and a vertical asymptote at x=4 and x=-5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a rational function that has..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up a function that has both a hole &amp; an asymptote.  Identify their locations.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Rational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i="1" dirty="0" smtClean="0"/>
              <a:t>quotient</a:t>
            </a:r>
            <a:r>
              <a:rPr lang="en-US" sz="3200" dirty="0" smtClean="0"/>
              <a:t> of two polynomials 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514600"/>
            <a:ext cx="2092271" cy="9144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667000"/>
            <a:ext cx="1961827" cy="857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 Parent Function</a:t>
            </a:r>
            <a:endParaRPr lang="en-US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066800"/>
            <a:ext cx="1524000" cy="892098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8613" name="Picture 5" descr="http://hotmath.com/images/gt/lessons/genericalg1/hyperbol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098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Describe the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r>
              <a:rPr lang="en-US" dirty="0" smtClean="0"/>
              <a:t>2.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066800"/>
            <a:ext cx="1981200" cy="796907"/>
          </a:xfrm>
          <a:prstGeom prst="rect">
            <a:avLst/>
          </a:prstGeom>
          <a:noFill/>
        </p:spPr>
      </p:pic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590800"/>
            <a:ext cx="2273300" cy="914400"/>
          </a:xfrm>
          <a:prstGeom prst="rect">
            <a:avLst/>
          </a:prstGeom>
          <a:noFill/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475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191000"/>
            <a:ext cx="2931090" cy="914400"/>
          </a:xfrm>
          <a:prstGeom prst="rect">
            <a:avLst/>
          </a:prstGeom>
          <a:noFill/>
        </p:spPr>
      </p:pic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in the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391400" cy="4846320"/>
          </a:xfrm>
        </p:spPr>
        <p:txBody>
          <a:bodyPr/>
          <a:lstStyle/>
          <a:p>
            <a:r>
              <a:rPr lang="en-US" dirty="0" smtClean="0"/>
              <a:t>When entering a rational function into the calculator be sure to put </a:t>
            </a:r>
            <a:r>
              <a:rPr lang="en-US" b="1" dirty="0" smtClean="0"/>
              <a:t>parentheses</a:t>
            </a:r>
            <a:r>
              <a:rPr lang="en-US" dirty="0" smtClean="0"/>
              <a:t> around the entire numerator and entire denominator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471"/>
          <a:stretch>
            <a:fillRect/>
          </a:stretch>
        </p:blipFill>
        <p:spPr bwMode="auto">
          <a:xfrm>
            <a:off x="3124200" y="3048000"/>
            <a:ext cx="2437280" cy="13716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r="7895" b="76974"/>
          <a:stretch>
            <a:fillRect/>
          </a:stretch>
        </p:blipFill>
        <p:spPr bwMode="auto">
          <a:xfrm>
            <a:off x="838200" y="4800600"/>
            <a:ext cx="594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0" y="3429000"/>
            <a:ext cx="152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f(x) = 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990600"/>
          </a:xfrm>
        </p:spPr>
        <p:txBody>
          <a:bodyPr/>
          <a:lstStyle/>
          <a:p>
            <a:r>
              <a:rPr lang="en-US" dirty="0" smtClean="0"/>
              <a:t>Graph: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7696200" cy="484632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Window </a:t>
            </a:r>
            <a:r>
              <a:rPr lang="en-US" sz="3200" dirty="0" smtClean="0">
                <a:latin typeface="Calibri"/>
              </a:rPr>
              <a:t>→  “</a:t>
            </a:r>
            <a:r>
              <a:rPr lang="en-US" sz="3200" dirty="0" err="1" smtClean="0">
                <a:latin typeface="Calibri"/>
              </a:rPr>
              <a:t>Xmin</a:t>
            </a:r>
            <a:r>
              <a:rPr lang="en-US" sz="3200" dirty="0" smtClean="0">
                <a:latin typeface="Calibri"/>
              </a:rPr>
              <a:t> = 1.5”    “</a:t>
            </a:r>
            <a:r>
              <a:rPr lang="en-US" sz="3200" dirty="0" err="1" smtClean="0">
                <a:latin typeface="Calibri"/>
              </a:rPr>
              <a:t>Xmax</a:t>
            </a:r>
            <a:r>
              <a:rPr lang="en-US" sz="3200" dirty="0" smtClean="0">
                <a:latin typeface="Calibri"/>
              </a:rPr>
              <a:t> = 2.5”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33400"/>
            <a:ext cx="2286000" cy="77086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524000"/>
            <a:ext cx="2286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267200"/>
            <a:ext cx="35433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153400" cy="556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Points of discontinuity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(breaks in the graph) occur at values where the DENOMINATOR = 0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3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lvl="1">
              <a:buNone/>
            </a:pP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cannot equal -1 because…</a:t>
            </a:r>
          </a:p>
          <a:p>
            <a:pPr lvl="1">
              <a:buNone/>
            </a:pPr>
            <a:endParaRPr lang="en-US" sz="33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+ 1 = (-1) + 1 = 0</a:t>
            </a:r>
            <a:endParaRPr lang="en-US" sz="33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667000"/>
            <a:ext cx="2408695" cy="1052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9416"/>
            <a:ext cx="8153400" cy="4846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X-values where the </a:t>
            </a:r>
            <a:r>
              <a:rPr lang="en-US" sz="3200" b="1" dirty="0" smtClean="0"/>
              <a:t>denominator = 0 </a:t>
            </a:r>
            <a:r>
              <a:rPr lang="en-US" sz="3200" dirty="0" smtClean="0"/>
              <a:t>and </a:t>
            </a:r>
            <a:r>
              <a:rPr lang="en-US" sz="3200" b="1" dirty="0" smtClean="0"/>
              <a:t>the factors cancel out</a:t>
            </a:r>
            <a:endParaRPr lang="en-US" sz="3200" b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200400"/>
            <a:ext cx="4121590" cy="1166052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505200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Ex.)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416</Words>
  <Application>Microsoft Office PowerPoint</Application>
  <PresentationFormat>On-screen Show (4:3)</PresentationFormat>
  <Paragraphs>136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Opulent</vt:lpstr>
      <vt:lpstr>Equation</vt:lpstr>
      <vt:lpstr>Holes &amp; asymptotes</vt:lpstr>
      <vt:lpstr>Think about it…</vt:lpstr>
      <vt:lpstr>Rational Functions</vt:lpstr>
      <vt:lpstr>Review: Parent Function</vt:lpstr>
      <vt:lpstr>Describe the transformations</vt:lpstr>
      <vt:lpstr>Graphing in the calculator</vt:lpstr>
      <vt:lpstr>Graph: </vt:lpstr>
      <vt:lpstr>Slide 8</vt:lpstr>
      <vt:lpstr>HOLES</vt:lpstr>
      <vt:lpstr>Vertical Asymptotes</vt:lpstr>
      <vt:lpstr>Finding holes &amp; asymptotes</vt:lpstr>
      <vt:lpstr>Method 1: Factor, Solve</vt:lpstr>
      <vt:lpstr>Method 2: table</vt:lpstr>
      <vt:lpstr>Method 3: transformations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Write a rational function that has..</vt:lpstr>
      <vt:lpstr>Write a rational function that has..</vt:lpstr>
      <vt:lpstr>Write a rational function that has..</vt:lpstr>
      <vt:lpstr>Write a rational function that has..</vt:lpstr>
      <vt:lpstr>Write a rational function that has..</vt:lpstr>
      <vt:lpstr>Exit ticket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Holes &amp; asymptotes</dc:title>
  <dc:creator>Adrienne</dc:creator>
  <cp:lastModifiedBy>elvira.an</cp:lastModifiedBy>
  <cp:revision>18</cp:revision>
  <dcterms:created xsi:type="dcterms:W3CDTF">2014-02-23T21:14:23Z</dcterms:created>
  <dcterms:modified xsi:type="dcterms:W3CDTF">2015-02-18T21:33:24Z</dcterms:modified>
</cp:coreProperties>
</file>