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3" r:id="rId4"/>
    <p:sldId id="274" r:id="rId5"/>
    <p:sldId id="262" r:id="rId6"/>
    <p:sldId id="263" r:id="rId7"/>
    <p:sldId id="280" r:id="rId8"/>
    <p:sldId id="276" r:id="rId9"/>
    <p:sldId id="275" r:id="rId10"/>
    <p:sldId id="277" r:id="rId11"/>
    <p:sldId id="278" r:id="rId12"/>
    <p:sldId id="267" r:id="rId13"/>
    <p:sldId id="279" r:id="rId14"/>
    <p:sldId id="265" r:id="rId15"/>
    <p:sldId id="266" r:id="rId16"/>
    <p:sldId id="268" r:id="rId17"/>
    <p:sldId id="269" r:id="rId18"/>
    <p:sldId id="264" r:id="rId19"/>
    <p:sldId id="270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  <a:srgbClr val="88C22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601CBF-3EE5-442A-83B3-10A60B32D66D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D62476F-E8EF-4472-9507-4687CEAA6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601CBF-3EE5-442A-83B3-10A60B32D66D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62476F-E8EF-4472-9507-4687CEAA6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601CBF-3EE5-442A-83B3-10A60B32D66D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62476F-E8EF-4472-9507-4687CEAA6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601CBF-3EE5-442A-83B3-10A60B32D66D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62476F-E8EF-4472-9507-4687CEAA6C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601CBF-3EE5-442A-83B3-10A60B32D66D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62476F-E8EF-4472-9507-4687CEAA6C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601CBF-3EE5-442A-83B3-10A60B32D66D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62476F-E8EF-4472-9507-4687CEAA6C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601CBF-3EE5-442A-83B3-10A60B32D66D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62476F-E8EF-4472-9507-4687CEAA6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601CBF-3EE5-442A-83B3-10A60B32D66D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62476F-E8EF-4472-9507-4687CEAA6C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601CBF-3EE5-442A-83B3-10A60B32D66D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62476F-E8EF-4472-9507-4687CEAA6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D601CBF-3EE5-442A-83B3-10A60B32D66D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62476F-E8EF-4472-9507-4687CEAA6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601CBF-3EE5-442A-83B3-10A60B32D66D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D62476F-E8EF-4472-9507-4687CEAA6C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D601CBF-3EE5-442A-83B3-10A60B32D66D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D62476F-E8EF-4472-9507-4687CEAA6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gif"/><Relationship Id="rId4" Type="http://schemas.openxmlformats.org/officeDocument/2006/relationships/image" Target="../media/image2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7772400" cy="1829761"/>
          </a:xfrm>
        </p:spPr>
        <p:txBody>
          <a:bodyPr/>
          <a:lstStyle/>
          <a:p>
            <a:r>
              <a:rPr lang="en-US" dirty="0" smtClean="0"/>
              <a:t>Solving Rational Equations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04800" y="2438400"/>
            <a:ext cx="8839200" cy="21336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/>
              <a:t>EQ: </a:t>
            </a:r>
            <a:r>
              <a:rPr lang="en-US" sz="2800" dirty="0" smtClean="0"/>
              <a:t>How are the rules for simplifying rational expressions used to solve for an unknown variable in a rational equation?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Extraneous solution:</a:t>
            </a:r>
            <a:r>
              <a:rPr lang="en-US" dirty="0" smtClean="0"/>
              <a:t>  sometimes our answer will occur at a </a:t>
            </a:r>
            <a:r>
              <a:rPr lang="en-US" b="1" dirty="0" smtClean="0"/>
              <a:t>HOLE or ASYMPTOTE</a:t>
            </a:r>
            <a:r>
              <a:rPr lang="en-US" dirty="0" smtClean="0"/>
              <a:t>.  In this situation we say the solution is </a:t>
            </a:r>
            <a:r>
              <a:rPr lang="en-US" b="1" dirty="0" smtClean="0"/>
              <a:t>extraneous</a:t>
            </a:r>
            <a:r>
              <a:rPr lang="en-US" dirty="0" smtClean="0"/>
              <a:t>.  Use your calculator check for locations of holes &amp; asymptotes.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Why do we have to check our solutions?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Ex)</a:t>
            </a:r>
            <a:endParaRPr lang="en-US" dirty="0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0"/>
            <a:ext cx="614915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865" name="Object 1"/>
          <p:cNvGraphicFramePr>
            <a:graphicFrameLocks noChangeAspect="1"/>
          </p:cNvGraphicFramePr>
          <p:nvPr/>
        </p:nvGraphicFramePr>
        <p:xfrm>
          <a:off x="3505200" y="228600"/>
          <a:ext cx="2719039" cy="1447800"/>
        </p:xfrm>
        <a:graphic>
          <a:graphicData uri="http://schemas.openxmlformats.org/presentationml/2006/ole">
            <p:oleObj spid="_x0000_s36865" name="Equation" r:id="rId3" imgW="736280" imgH="393529" progId="Equation.3">
              <p:embed/>
            </p:oleObj>
          </a:graphicData>
        </a:graphic>
      </p:graphicFrame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2133600"/>
            <a:ext cx="8534400" cy="1524000"/>
          </a:xfrm>
          <a:prstGeom prst="rect">
            <a:avLst/>
          </a:prstGeom>
          <a:noFill/>
        </p:spPr>
      </p:pic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76400" y="1981200"/>
            <a:ext cx="762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676400" y="2971800"/>
            <a:ext cx="762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648200" y="1981200"/>
            <a:ext cx="762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648200" y="3048000"/>
            <a:ext cx="762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72400" y="1981200"/>
            <a:ext cx="762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72400" y="2971800"/>
            <a:ext cx="762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1.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9" name="Picture 3"/>
          <p:cNvPicPr>
            <a:picLocks noChangeAspect="1" noChangeArrowheads="1"/>
          </p:cNvPicPr>
          <p:nvPr/>
        </p:nvPicPr>
        <p:blipFill>
          <a:blip r:embed="rId2" cstate="print"/>
          <a:srcRect l="18558"/>
          <a:stretch>
            <a:fillRect/>
          </a:stretch>
        </p:blipFill>
        <p:spPr bwMode="auto">
          <a:xfrm>
            <a:off x="2590800" y="0"/>
            <a:ext cx="3678494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2.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4817" name="Object 1"/>
          <p:cNvGraphicFramePr>
            <a:graphicFrameLocks noChangeAspect="1"/>
          </p:cNvGraphicFramePr>
          <p:nvPr/>
        </p:nvGraphicFramePr>
        <p:xfrm>
          <a:off x="2971800" y="228600"/>
          <a:ext cx="3717073" cy="1524000"/>
        </p:xfrm>
        <a:graphic>
          <a:graphicData uri="http://schemas.openxmlformats.org/presentationml/2006/ole">
            <p:oleObj spid="_x0000_s34817" name="Equation" r:id="rId3" imgW="952087" imgH="393529" progId="Equation.3">
              <p:embed/>
            </p:oleObj>
          </a:graphicData>
        </a:graphic>
      </p:graphicFrame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2514600"/>
            <a:ext cx="8610600" cy="1303891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895600" y="2286000"/>
            <a:ext cx="762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95600" y="3276600"/>
            <a:ext cx="762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410200" y="2286000"/>
            <a:ext cx="762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0200" y="3352800"/>
            <a:ext cx="762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077200" y="2286000"/>
            <a:ext cx="762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077200" y="3276600"/>
            <a:ext cx="762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841" name="Object 1"/>
          <p:cNvGraphicFramePr>
            <a:graphicFrameLocks noChangeAspect="1"/>
          </p:cNvGraphicFramePr>
          <p:nvPr/>
        </p:nvGraphicFramePr>
        <p:xfrm>
          <a:off x="3200400" y="304800"/>
          <a:ext cx="2943922" cy="1371600"/>
        </p:xfrm>
        <a:graphic>
          <a:graphicData uri="http://schemas.openxmlformats.org/presentationml/2006/ole">
            <p:oleObj spid="_x0000_s35841" name="Equation" r:id="rId3" imgW="837836" imgH="393529" progId="Equation.3">
              <p:embed/>
            </p:oleObj>
          </a:graphicData>
        </a:graphic>
      </p:graphicFrame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2133600"/>
            <a:ext cx="7833946" cy="13716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1981200" y="1981200"/>
            <a:ext cx="762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981200" y="2971800"/>
            <a:ext cx="762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495800" y="1981200"/>
            <a:ext cx="762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495800" y="3048000"/>
            <a:ext cx="762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20000" y="1981200"/>
            <a:ext cx="762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20000" y="2971800"/>
            <a:ext cx="762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7889" name="Object 1"/>
          <p:cNvGraphicFramePr>
            <a:graphicFrameLocks noChangeAspect="1"/>
          </p:cNvGraphicFramePr>
          <p:nvPr/>
        </p:nvGraphicFramePr>
        <p:xfrm>
          <a:off x="3352800" y="228600"/>
          <a:ext cx="3092605" cy="1219200"/>
        </p:xfrm>
        <a:graphic>
          <a:graphicData uri="http://schemas.openxmlformats.org/presentationml/2006/ole">
            <p:oleObj spid="_x0000_s37889" name="Equation" r:id="rId3" imgW="990170" imgH="393529" progId="Equation.3">
              <p:embed/>
            </p:oleObj>
          </a:graphicData>
        </a:graphic>
      </p:graphicFrame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286000"/>
            <a:ext cx="8660423" cy="11430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1371600" y="1981200"/>
            <a:ext cx="762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2971800"/>
            <a:ext cx="762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05200" y="1981200"/>
            <a:ext cx="762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05200" y="3048000"/>
            <a:ext cx="762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638800" y="1981200"/>
            <a:ext cx="762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638800" y="3048000"/>
            <a:ext cx="762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772400" y="2057400"/>
            <a:ext cx="762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72400" y="3048000"/>
            <a:ext cx="762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8913" name="Object 1"/>
          <p:cNvGraphicFramePr>
            <a:graphicFrameLocks noChangeAspect="1"/>
          </p:cNvGraphicFramePr>
          <p:nvPr/>
        </p:nvGraphicFramePr>
        <p:xfrm>
          <a:off x="3429000" y="228600"/>
          <a:ext cx="2527610" cy="1295400"/>
        </p:xfrm>
        <a:graphic>
          <a:graphicData uri="http://schemas.openxmlformats.org/presentationml/2006/ole">
            <p:oleObj spid="_x0000_s38913" name="Equation" r:id="rId3" imgW="761669" imgH="393529" progId="Equation.3">
              <p:embed/>
            </p:oleObj>
          </a:graphicData>
        </a:graphic>
      </p:graphicFrame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2057400"/>
            <a:ext cx="8534400" cy="1602126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048000" y="1981200"/>
            <a:ext cx="1524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48000" y="2971800"/>
            <a:ext cx="1524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0" y="1981200"/>
            <a:ext cx="16764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315200" y="2971800"/>
            <a:ext cx="16764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793" name="Object 1"/>
          <p:cNvGraphicFramePr>
            <a:graphicFrameLocks noChangeAspect="1"/>
          </p:cNvGraphicFramePr>
          <p:nvPr/>
        </p:nvGraphicFramePr>
        <p:xfrm>
          <a:off x="3352800" y="228600"/>
          <a:ext cx="2849137" cy="1600200"/>
        </p:xfrm>
        <a:graphic>
          <a:graphicData uri="http://schemas.openxmlformats.org/presentationml/2006/ole">
            <p:oleObj spid="_x0000_s33793" name="Equation" r:id="rId3" imgW="698197" imgH="393529" progId="Equation.3">
              <p:embed/>
            </p:oleObj>
          </a:graphicData>
        </a:graphic>
      </p:graphicFrame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2362200"/>
            <a:ext cx="7533542" cy="1394107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1676400" y="2209800"/>
            <a:ext cx="762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76400" y="3200400"/>
            <a:ext cx="762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191000" y="2209800"/>
            <a:ext cx="762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191000" y="3276600"/>
            <a:ext cx="762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0" y="2209800"/>
            <a:ext cx="762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315200" y="3200400"/>
            <a:ext cx="762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9937" name="Object 1"/>
          <p:cNvGraphicFramePr>
            <a:graphicFrameLocks noChangeAspect="1"/>
          </p:cNvGraphicFramePr>
          <p:nvPr/>
        </p:nvGraphicFramePr>
        <p:xfrm>
          <a:off x="3200400" y="152400"/>
          <a:ext cx="3612995" cy="1371600"/>
        </p:xfrm>
        <a:graphic>
          <a:graphicData uri="http://schemas.openxmlformats.org/presentationml/2006/ole">
            <p:oleObj spid="_x0000_s39937" name="Equation" r:id="rId3" imgW="1028254" imgH="393529" progId="Equation.3">
              <p:embed/>
            </p:oleObj>
          </a:graphicData>
        </a:graphic>
      </p:graphicFrame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9941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133600"/>
            <a:ext cx="9144000" cy="1219200"/>
          </a:xfrm>
          <a:prstGeom prst="rect">
            <a:avLst/>
          </a:prstGeom>
          <a:noFill/>
        </p:spPr>
      </p:pic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43000" y="2743200"/>
            <a:ext cx="1524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143000" y="1828800"/>
            <a:ext cx="1524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343400" y="1828800"/>
            <a:ext cx="1524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343400" y="2819400"/>
            <a:ext cx="1524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086600" y="2819400"/>
            <a:ext cx="1524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086600" y="1752600"/>
            <a:ext cx="1524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Anything times one </a:t>
            </a:r>
            <a:r>
              <a:rPr lang="en-US" sz="3600" dirty="0" smtClean="0"/>
              <a:t>equals </a:t>
            </a:r>
            <a:r>
              <a:rPr lang="en-US" sz="3600" b="1" dirty="0" smtClean="0"/>
              <a:t>itself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Multiplicative Identity</a:t>
            </a:r>
            <a:endParaRPr lang="en-US" dirty="0"/>
          </a:p>
        </p:txBody>
      </p:sp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514600"/>
            <a:ext cx="4462849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3657600"/>
            <a:ext cx="413467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5257800"/>
            <a:ext cx="419446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838200"/>
            <a:ext cx="88392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sz="2400" dirty="0" smtClean="0"/>
              <a:t>.  Name the parent function and the transformations: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2.  Determine the domain &amp; range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3.  Determine </a:t>
            </a:r>
            <a:r>
              <a:rPr lang="en-US" smtClean="0"/>
              <a:t>where any </a:t>
            </a:r>
            <a:r>
              <a:rPr lang="en-US" dirty="0" smtClean="0"/>
              <a:t>holes/asymptotes are: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Solve for x: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1143000"/>
          </a:xfrm>
        </p:spPr>
        <p:txBody>
          <a:bodyPr/>
          <a:lstStyle/>
          <a:p>
            <a:r>
              <a:rPr lang="en-US" dirty="0" smtClean="0"/>
              <a:t>Practice Quiz:</a:t>
            </a:r>
            <a:endParaRPr lang="en-US" dirty="0"/>
          </a:p>
        </p:txBody>
      </p:sp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041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1295400"/>
            <a:ext cx="3352800" cy="483286"/>
          </a:xfrm>
          <a:prstGeom prst="rect">
            <a:avLst/>
          </a:prstGeom>
          <a:noFill/>
        </p:spPr>
      </p:pic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042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2743200"/>
            <a:ext cx="2540000" cy="609600"/>
          </a:xfrm>
          <a:prstGeom prst="rect">
            <a:avLst/>
          </a:prstGeom>
          <a:noFill/>
        </p:spPr>
      </p:pic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0423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4190999"/>
            <a:ext cx="2639878" cy="727817"/>
          </a:xfrm>
          <a:prstGeom prst="rect">
            <a:avLst/>
          </a:prstGeom>
          <a:noFill/>
        </p:spPr>
      </p:pic>
      <p:sp>
        <p:nvSpPr>
          <p:cNvPr id="60425" name="Rectangle 9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42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0429" name="Picture 13" descr="10 / [ x (x - 2) ] + 4 / x = 5 / (x - 2)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67000" y="5334000"/>
            <a:ext cx="2999865" cy="83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Any value divided by itself equals ONE</a:t>
            </a:r>
            <a:endParaRPr lang="en-US" sz="3200" dirty="0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914400"/>
            <a:ext cx="4299439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2514600"/>
            <a:ext cx="466344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4495800"/>
            <a:ext cx="485438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304800"/>
            <a:ext cx="8458200" cy="5702491"/>
          </a:xfrm>
        </p:spPr>
        <p:txBody>
          <a:bodyPr/>
          <a:lstStyle/>
          <a:p>
            <a:r>
              <a:rPr lang="en-US" dirty="0" smtClean="0"/>
              <a:t>Therefore, multiplying a term by the same value on the top and the bottom is the same as multiplying by </a:t>
            </a:r>
            <a:r>
              <a:rPr lang="en-US" b="1" dirty="0" smtClean="0"/>
              <a:t>ONE</a:t>
            </a:r>
            <a:r>
              <a:rPr lang="en-US" dirty="0" smtClean="0"/>
              <a:t>, which means that the value actually stays the same!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This means that we can follow the same rules as we did for </a:t>
            </a:r>
            <a:r>
              <a:rPr lang="en-US" b="1" dirty="0" smtClean="0"/>
              <a:t>ADDING &amp; SUBTRACTING </a:t>
            </a:r>
            <a:r>
              <a:rPr lang="en-US" dirty="0" smtClean="0"/>
              <a:t>rational expressions when we solve equations because we are not actually changing the value of the equation!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1. Re-write whole numbers as a fraction)</a:t>
            </a:r>
          </a:p>
          <a:p>
            <a:endParaRPr lang="en-US" sz="2800" dirty="0" smtClean="0"/>
          </a:p>
          <a:p>
            <a:r>
              <a:rPr lang="en-US" sz="2800" dirty="0" smtClean="0"/>
              <a:t>2.  Get </a:t>
            </a:r>
            <a:r>
              <a:rPr lang="en-US" sz="2800" b="1" dirty="0" smtClean="0"/>
              <a:t>LIKE</a:t>
            </a:r>
            <a:r>
              <a:rPr lang="en-US" sz="2800" dirty="0" smtClean="0"/>
              <a:t> denominators</a:t>
            </a:r>
          </a:p>
          <a:p>
            <a:endParaRPr lang="en-US" sz="2800" dirty="0" smtClean="0"/>
          </a:p>
          <a:p>
            <a:r>
              <a:rPr lang="en-US" sz="2800" dirty="0" smtClean="0"/>
              <a:t>3.  Combined &amp; Simplify </a:t>
            </a:r>
            <a:r>
              <a:rPr lang="en-US" sz="2800" b="1" dirty="0" smtClean="0"/>
              <a:t>NUMERATORS</a:t>
            </a:r>
          </a:p>
          <a:p>
            <a:endParaRPr lang="en-US" sz="2800" dirty="0" smtClean="0"/>
          </a:p>
          <a:p>
            <a:r>
              <a:rPr lang="en-US" sz="2800" dirty="0" smtClean="0"/>
              <a:t>4.  </a:t>
            </a:r>
            <a:r>
              <a:rPr lang="en-US" sz="2800" b="1" dirty="0" smtClean="0"/>
              <a:t>IGNORE</a:t>
            </a:r>
            <a:r>
              <a:rPr lang="en-US" sz="2800" dirty="0" smtClean="0"/>
              <a:t> the denominators</a:t>
            </a:r>
          </a:p>
          <a:p>
            <a:endParaRPr lang="en-US" sz="2800" dirty="0" smtClean="0"/>
          </a:p>
          <a:p>
            <a:r>
              <a:rPr lang="en-US" sz="2800" dirty="0" smtClean="0"/>
              <a:t>5.  Solve &amp; Check </a:t>
            </a:r>
          </a:p>
          <a:p>
            <a:endParaRPr lang="en-US" sz="2800" b="1" i="1" dirty="0" smtClean="0">
              <a:latin typeface="Bookman Old Style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Solve Rational Equations</a:t>
            </a:r>
            <a:endParaRPr lang="en-US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1219200"/>
            <a:ext cx="895350" cy="790575"/>
          </a:xfrm>
          <a:prstGeom prst="rect">
            <a:avLst/>
          </a:prstGeom>
          <a:noFill/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b="37179"/>
          <a:stretch>
            <a:fillRect/>
          </a:stretch>
        </p:blipFill>
        <p:spPr bwMode="auto">
          <a:xfrm>
            <a:off x="838200" y="0"/>
            <a:ext cx="7204364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/>
          <a:srcRect t="66667"/>
          <a:stretch>
            <a:fillRect/>
          </a:stretch>
        </p:blipFill>
        <p:spPr bwMode="auto">
          <a:xfrm>
            <a:off x="838200" y="3810000"/>
            <a:ext cx="7204364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1.  Re-write whole numbers as a fraction</a:t>
            </a:r>
          </a:p>
          <a:p>
            <a:pPr>
              <a:lnSpc>
                <a:spcPct val="300000"/>
              </a:lnSpc>
            </a:pPr>
            <a:r>
              <a:rPr lang="en-US" dirty="0" smtClean="0"/>
              <a:t>2.  </a:t>
            </a:r>
            <a:r>
              <a:rPr lang="en-US" b="1" dirty="0" smtClean="0"/>
              <a:t>CROSS MULTIPLY</a:t>
            </a:r>
          </a:p>
          <a:p>
            <a:pPr>
              <a:lnSpc>
                <a:spcPct val="300000"/>
              </a:lnSpc>
            </a:pPr>
            <a:r>
              <a:rPr lang="en-US" dirty="0" smtClean="0"/>
              <a:t>3.  Set products </a:t>
            </a:r>
            <a:r>
              <a:rPr lang="en-US" b="1" dirty="0" smtClean="0"/>
              <a:t>EQUAL</a:t>
            </a:r>
            <a:r>
              <a:rPr lang="en-US" dirty="0" smtClean="0"/>
              <a:t> to each other</a:t>
            </a:r>
          </a:p>
          <a:p>
            <a:pPr>
              <a:lnSpc>
                <a:spcPct val="300000"/>
              </a:lnSpc>
            </a:pPr>
            <a:r>
              <a:rPr lang="en-US" dirty="0" smtClean="0"/>
              <a:t>4.  Solve &amp; Check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Solve Rational Equations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9144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65</TotalTime>
  <Words>256</Words>
  <Application>Microsoft Office PowerPoint</Application>
  <PresentationFormat>On-screen Show (4:3)</PresentationFormat>
  <Paragraphs>43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Concourse</vt:lpstr>
      <vt:lpstr>Equation</vt:lpstr>
      <vt:lpstr>Solving Rational Equations</vt:lpstr>
      <vt:lpstr>The Multiplicative Identity</vt:lpstr>
      <vt:lpstr>Slide 3</vt:lpstr>
      <vt:lpstr>Slide 4</vt:lpstr>
      <vt:lpstr>How to Solve Rational Equations</vt:lpstr>
      <vt:lpstr>Slide 6</vt:lpstr>
      <vt:lpstr>Slide 7</vt:lpstr>
      <vt:lpstr>How to Solve Rational Equations</vt:lpstr>
      <vt:lpstr>Slide 9</vt:lpstr>
      <vt:lpstr>Why do we have to check our solutions?</vt:lpstr>
      <vt:lpstr>Ex)</vt:lpstr>
      <vt:lpstr>1.</vt:lpstr>
      <vt:lpstr>2.</vt:lpstr>
      <vt:lpstr>Slide 14</vt:lpstr>
      <vt:lpstr>Slide 15</vt:lpstr>
      <vt:lpstr>Slide 16</vt:lpstr>
      <vt:lpstr>Slide 17</vt:lpstr>
      <vt:lpstr>Slide 18</vt:lpstr>
      <vt:lpstr>Slide 19</vt:lpstr>
      <vt:lpstr>Practice Quiz: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Rational Equations</dc:title>
  <dc:creator>Adrienne</dc:creator>
  <cp:lastModifiedBy>elvira.an</cp:lastModifiedBy>
  <cp:revision>23</cp:revision>
  <dcterms:created xsi:type="dcterms:W3CDTF">2013-10-07T23:17:57Z</dcterms:created>
  <dcterms:modified xsi:type="dcterms:W3CDTF">2015-02-18T21:36:13Z</dcterms:modified>
</cp:coreProperties>
</file>